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7" r:id="rId3"/>
    <p:sldId id="381" r:id="rId4"/>
    <p:sldId id="364" r:id="rId5"/>
    <p:sldId id="298" r:id="rId6"/>
    <p:sldId id="349" r:id="rId7"/>
    <p:sldId id="360" r:id="rId8"/>
    <p:sldId id="361" r:id="rId9"/>
    <p:sldId id="350" r:id="rId10"/>
    <p:sldId id="382" r:id="rId11"/>
    <p:sldId id="384" r:id="rId12"/>
    <p:sldId id="388" r:id="rId13"/>
    <p:sldId id="387" r:id="rId14"/>
    <p:sldId id="359" r:id="rId15"/>
    <p:sldId id="307" r:id="rId16"/>
    <p:sldId id="368" r:id="rId17"/>
    <p:sldId id="369" r:id="rId18"/>
    <p:sldId id="386" r:id="rId19"/>
    <p:sldId id="373" r:id="rId20"/>
    <p:sldId id="375" r:id="rId21"/>
    <p:sldId id="374" r:id="rId22"/>
    <p:sldId id="376" r:id="rId23"/>
    <p:sldId id="383" r:id="rId24"/>
    <p:sldId id="385" r:id="rId25"/>
    <p:sldId id="34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29A6-AF6B-49BD-813C-0DBB07A6F925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4252" y="222857"/>
            <a:ext cx="39164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200" b="1" dirty="0" smtClean="0"/>
              <a:t> </a:t>
            </a:r>
            <a:r>
              <a:rPr lang="en-US" sz="3200" b="1" dirty="0" smtClean="0">
                <a:latin typeface="Baskerville Old Face" pitchFamily="18" charset="0"/>
              </a:rPr>
              <a:t>University of Baghdad</a:t>
            </a:r>
          </a:p>
          <a:p>
            <a:pPr algn="ctr"/>
            <a:r>
              <a:rPr lang="en-US" sz="3200" b="1" dirty="0" smtClean="0">
                <a:latin typeface="Baskerville Old Face" pitchFamily="18" charset="0"/>
              </a:rPr>
              <a:t>Nursing college</a:t>
            </a:r>
            <a:endParaRPr lang="en-US" sz="3200" b="1" dirty="0">
              <a:latin typeface="Baskerville Old Fac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6041" y="3550355"/>
            <a:ext cx="6802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Baskerville Old Face" pitchFamily="18" charset="0"/>
              </a:rPr>
              <a:t>Prepared by : </a:t>
            </a:r>
            <a: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  <a:t>Khadija </a:t>
            </a:r>
            <a:r>
              <a:rPr lang="en-US" sz="2800" b="1" dirty="0">
                <a:solidFill>
                  <a:prstClr val="black"/>
                </a:solidFill>
                <a:latin typeface="Baskerville Old Face" pitchFamily="18" charset="0"/>
              </a:rPr>
              <a:t>Mohammed </a:t>
            </a:r>
            <a:r>
              <a:rPr lang="en-US" sz="2800" b="1" dirty="0" err="1">
                <a:solidFill>
                  <a:prstClr val="black"/>
                </a:solidFill>
                <a:latin typeface="Baskerville Old Face" pitchFamily="18" charset="0"/>
              </a:rPr>
              <a:t>Jassim</a:t>
            </a:r>
            <a:endParaRPr lang="en-US" sz="2800" b="1" dirty="0">
              <a:solidFill>
                <a:prstClr val="black"/>
              </a:solidFill>
              <a:latin typeface="Baskerville Old Face" pitchFamily="18" charset="0"/>
            </a:endParaRPr>
          </a:p>
          <a:p>
            <a:pPr lvl="0" algn="ctr">
              <a:defRPr/>
            </a:pPr>
            <a:endParaRPr lang="en-US" sz="2800" b="1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Baskerville Old Face" pitchFamily="18" charset="0"/>
              </a:rPr>
              <a:t>Supervisor : Prof. Dr. </a:t>
            </a:r>
            <a:r>
              <a:rPr lang="en-US" sz="2800" b="1" smtClean="0">
                <a:solidFill>
                  <a:prstClr val="black"/>
                </a:solidFill>
                <a:latin typeface="Baskerville Old Face" pitchFamily="18" charset="0"/>
              </a:rPr>
              <a:t>Sabah Ahmed</a:t>
            </a:r>
            <a:endParaRPr lang="en-US" sz="2800" b="1" dirty="0">
              <a:solidFill>
                <a:prstClr val="black"/>
              </a:solidFill>
              <a:latin typeface="Baskerville Old Face" pitchFamily="18" charset="0"/>
            </a:endParaRPr>
          </a:p>
          <a:p>
            <a:pPr lvl="0" algn="ctr">
              <a:defRPr/>
            </a:pPr>
            <a:endParaRPr lang="en-US" sz="2800" b="1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5120716" y="1711426"/>
            <a:ext cx="666750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Clr>
                <a:srgbClr val="873624"/>
              </a:buClr>
            </a:pPr>
            <a:endParaRPr lang="en-US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  <a:buClr>
                <a:srgbClr val="873624"/>
              </a:buClr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Pituitary Disorders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42" y="42909"/>
            <a:ext cx="2029637" cy="1394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6" y="2129437"/>
            <a:ext cx="5134467" cy="3972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4771" y="292128"/>
            <a:ext cx="26292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Cushing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703" y="1078413"/>
            <a:ext cx="107637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Cushing disease (also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hypercortisolism) occurs when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too much cortisol, a hormone related to the body’s stress response.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Cushing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Round, red face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Hump on back of neck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Purple stretch marks, especially on the chest, armpits and belly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changes, such as acne, excessive facial hair and easy bruising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Unusual, rapid weight gain, especially around the belly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38333"/>
            <a:ext cx="1076379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tests and Late-night saliva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Abdominal CT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scan.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393" y="1094677"/>
            <a:ext cx="4064453" cy="508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3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4251" y="292128"/>
            <a:ext cx="31859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Hyperthyroidism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702" y="1078413"/>
            <a:ext cx="1150481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gland makes too much thyroid hormone. This condition also is called overactive thyroid. Hyperthyroidism speeds up the body's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Hyperthyroidism: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weight without trying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heartbeat and heart palpitations.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hunger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Tremor.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Sweating.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38333"/>
            <a:ext cx="107637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history and physical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tests, Radioiodine scan and uptake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Thyroid ultrasound.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(Anti-thyroid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medicine).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Thyroidectomy).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Radioiodine therapy.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6869" y="182880"/>
            <a:ext cx="2690950" cy="661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Dwarfism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944" y="1035032"/>
            <a:ext cx="87608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hormone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symptoms: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stature.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slow growth rates.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muscle mass.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energy level.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789" y="2033312"/>
            <a:ext cx="3259234" cy="434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6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719701"/>
            <a:ext cx="1176171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detailed history of symptoms, Physical examination, blood and urine test, review of the growth chart and x ray to determine skeletal growth.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therapy.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5131"/>
            <a:ext cx="11608526" cy="599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3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874" y="295639"/>
            <a:ext cx="114561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 of growth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symptoms: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Atrophy and thinning of extremities.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become lethargic and obese.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sexual function.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3817" y="213023"/>
            <a:ext cx="25378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Hypothyroidism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4434" y="951388"/>
            <a:ext cx="114220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of thyroid stimulating hormone.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symptoms: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 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Dray skin, brittle hair.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Constipation 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growth.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symptoms, Physical examination, blood and urine test.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hormonal therapy.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691"/>
            <a:ext cx="11647714" cy="593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8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513805" y="2066108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805" y="328638"/>
            <a:ext cx="11305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disorders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when the pituitary gland makes too much or too little of a particular hormone. Most often, these disorders are caused by a pituitary tumor.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703" y="1961330"/>
            <a:ext cx="115048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pituitary tumors are noncancerous (benign). But when a tumor grows on or near the pituitary gland, the tumor can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hormone production, leading to symptoms such as weight gain, stunted or excessive growth, high blood pressure, low sex drive or mood changes.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against the pituitary gland, optic nerves or brain tissue, causing vision problems or headaches.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2069"/>
            <a:ext cx="11634651" cy="570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1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530" y="141750"/>
            <a:ext cx="88112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examination, blood and urine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fluid intake.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 </a:t>
            </a:r>
          </a:p>
          <a:p>
            <a:pPr lvl="0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1257"/>
            <a:ext cx="11514667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531" y="280231"/>
            <a:ext cx="93337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ADH production.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deprivation test, MRI.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 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Hormonal replacement therapy.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to make ADH more available in the body.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intake of fluid.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85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165" y="1232471"/>
            <a:ext cx="114760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the patient with antidiuretic hormone (ADH) deficiency from dehydration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appropriate interventions to prevent injury in the patient who has hypercortisolism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Teach patients how to avoid increasing intracranial pressure after pituitary surgery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Teach patients how to monitor therapy effectiveness for diabetes insipidus or syndrome of inappropriate ADH (SIADH).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5451" y="203814"/>
            <a:ext cx="78507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of Patients with Pituitary </a:t>
            </a:r>
            <a:r>
              <a:rPr lang="en-US" sz="2800" b="1" dirty="0" smtClean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 </a:t>
            </a:r>
            <a:r>
              <a:rPr lang="en-US" sz="2800" b="1" dirty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sz="2800" b="1" i="0" u="none" strike="noStrike" dirty="0">
              <a:solidFill>
                <a:srgbClr val="4F4F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25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9817"/>
            <a:ext cx="11761718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5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513805" y="2066108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805" y="328638"/>
            <a:ext cx="11305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pituitary glands: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pituitary gland produces many hormones that regulate bodily functions: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703" y="1961330"/>
            <a:ext cx="1150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1423851"/>
            <a:ext cx="10567851" cy="468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3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3088737" y="235132"/>
            <a:ext cx="62381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pituitary glands disorders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867" y="948690"/>
            <a:ext cx="101062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 growth.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defects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Inherited genetic defects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blood supply to the pituitary gland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history of pituitary disorders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therapy in the head and neck region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170457" y="2083479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198347"/>
            <a:ext cx="11514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Pituitary Gland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83219"/>
              </p:ext>
            </p:extLst>
          </p:nvPr>
        </p:nvGraphicFramePr>
        <p:xfrm>
          <a:off x="1170456" y="739402"/>
          <a:ext cx="10276677" cy="600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59">
                  <a:extLst>
                    <a:ext uri="{9D8B030D-6E8A-4147-A177-3AD203B41FA5}">
                      <a16:colId xmlns:a16="http://schemas.microsoft.com/office/drawing/2014/main" val="3073210468"/>
                    </a:ext>
                  </a:extLst>
                </a:gridCol>
                <a:gridCol w="3425559">
                  <a:extLst>
                    <a:ext uri="{9D8B030D-6E8A-4147-A177-3AD203B41FA5}">
                      <a16:colId xmlns:a16="http://schemas.microsoft.com/office/drawing/2014/main" val="4182616554"/>
                    </a:ext>
                  </a:extLst>
                </a:gridCol>
                <a:gridCol w="3425559">
                  <a:extLst>
                    <a:ext uri="{9D8B030D-6E8A-4147-A177-3AD203B41FA5}">
                      <a16:colId xmlns:a16="http://schemas.microsoft.com/office/drawing/2014/main" val="801378079"/>
                    </a:ext>
                  </a:extLst>
                </a:gridCol>
              </a:tblGrid>
              <a:tr h="1558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Parts involved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Hyperactivity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Hypoactivity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996528"/>
                  </a:ext>
                </a:extLst>
              </a:tr>
              <a:tr h="1558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Anterior pituitary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Gigantism 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Acromegaly 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Prolactemia 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Cushing’s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Hyperthyroidism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Dwarfism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Acromicria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Hypothyroidism  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16520"/>
                  </a:ext>
                </a:extLst>
              </a:tr>
              <a:tr h="21128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Posterior pituitary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Syndrome of inappropriate hypersecretion of ADH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(SIADH)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insipidus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5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4133" y="182621"/>
            <a:ext cx="6096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Gigantism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&amp;Acromegaly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28" y="979456"/>
            <a:ext cx="97318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production of growth hormone.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symptoms: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rapid growth.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Coarsening of facial features.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 of hands and feet.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sugar.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Kyphosis.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62" y="260998"/>
            <a:ext cx="99277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blood and urine test.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MRI of the pituitary gland.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slowing down excess hormone production by: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medication.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therapy.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 of the pituitary gland.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82" y="2711046"/>
            <a:ext cx="4034005" cy="343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092" y="1922991"/>
            <a:ext cx="185737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7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2994" y="280498"/>
            <a:ext cx="25995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Prolactemia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9" y="1156415"/>
            <a:ext cx="84603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production of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prolactin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symptoms: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in puberty.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Disruption of normal periods in female.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Milky discharge from the nipple.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71" y="297717"/>
            <a:ext cx="92615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urine test.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MRI of the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slowing down excess hormone production by: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medication.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pituitary gland. </a:t>
            </a:r>
          </a:p>
        </p:txBody>
      </p:sp>
    </p:spTree>
    <p:extLst>
      <p:ext uri="{BB962C8B-B14F-4D97-AF65-F5344CB8AC3E}">
        <p14:creationId xmlns:p14="http://schemas.microsoft.com/office/powerpoint/2010/main" val="7018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8332</TotalTime>
  <Words>715</Words>
  <Application>Microsoft Office PowerPoint</Application>
  <PresentationFormat>Widescreen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Baskerville Old Face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568</cp:revision>
  <cp:lastPrinted>2020-10-04T08:00:53Z</cp:lastPrinted>
  <dcterms:created xsi:type="dcterms:W3CDTF">2019-08-09T19:43:06Z</dcterms:created>
  <dcterms:modified xsi:type="dcterms:W3CDTF">2023-03-31T17:08:35Z</dcterms:modified>
</cp:coreProperties>
</file>